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880" r:id="rId2"/>
    <p:sldMasterId id="2147484777" r:id="rId3"/>
    <p:sldMasterId id="2147485800" r:id="rId4"/>
    <p:sldMasterId id="2147485812" r:id="rId5"/>
  </p:sldMasterIdLst>
  <p:notesMasterIdLst>
    <p:notesMasterId r:id="rId14"/>
  </p:notesMasterIdLst>
  <p:handoutMasterIdLst>
    <p:handoutMasterId r:id="rId15"/>
  </p:handoutMasterIdLst>
  <p:sldIdLst>
    <p:sldId id="727" r:id="rId6"/>
    <p:sldId id="972" r:id="rId7"/>
    <p:sldId id="987" r:id="rId8"/>
    <p:sldId id="981" r:id="rId9"/>
    <p:sldId id="984" r:id="rId10"/>
    <p:sldId id="986" r:id="rId11"/>
    <p:sldId id="988" r:id="rId12"/>
    <p:sldId id="985" r:id="rId13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3399"/>
    <a:srgbClr val="4F81BD"/>
    <a:srgbClr val="1B5BA2"/>
    <a:srgbClr val="CC00CC"/>
    <a:srgbClr val="CC0099"/>
    <a:srgbClr val="FF66CC"/>
    <a:srgbClr val="87B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0789" autoAdjust="0"/>
  </p:normalViewPr>
  <p:slideViewPr>
    <p:cSldViewPr>
      <p:cViewPr varScale="1">
        <p:scale>
          <a:sx n="60" d="100"/>
          <a:sy n="60" d="100"/>
        </p:scale>
        <p:origin x="168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>
        <p:scale>
          <a:sx n="75" d="100"/>
          <a:sy n="75" d="100"/>
        </p:scale>
        <p:origin x="-2130" y="-72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9D9C810-A8AB-4C2D-A2A5-EF1EE6DA8E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868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1088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1AB1B3A-8678-4F04-B9B6-8BB29ECE88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6194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0C3D0ED-47C0-424D-901A-9BA1881738FD}" type="slidenum">
              <a:rPr lang="en-US" altLang="en-US" sz="1200" smtClean="0">
                <a:latin typeface="Verdana" panose="020B0604030504040204" pitchFamily="34" charset="0"/>
              </a:rPr>
              <a:pPr/>
              <a:t>1</a:t>
            </a:fld>
            <a:endParaRPr lang="en-US" altLang="en-US" sz="1200" smtClean="0">
              <a:latin typeface="Verdana" panose="020B060403050404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25175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AB1B3A-8678-4F04-B9B6-8BB29ECE88A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912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000" smtClean="0">
                <a:solidFill>
                  <a:schemeClr val="bg1"/>
                </a:solidFill>
                <a:latin typeface="Univers" pitchFamily="34" charset="0"/>
              </a:rPr>
              <a:t>International</a:t>
            </a:r>
            <a:br>
              <a:rPr lang="en-US" sz="1000" smtClean="0">
                <a:solidFill>
                  <a:schemeClr val="bg1"/>
                </a:solidFill>
                <a:latin typeface="Univers" pitchFamily="34" charset="0"/>
              </a:rPr>
            </a:br>
            <a:r>
              <a:rPr lang="en-US" sz="1000" smtClean="0">
                <a:solidFill>
                  <a:schemeClr val="bg1"/>
                </a:solidFill>
                <a:latin typeface="Univers" pitchFamily="34" charset="0"/>
              </a:rPr>
              <a:t>Telecommunication</a:t>
            </a:r>
            <a:br>
              <a:rPr lang="en-US" sz="1000" smtClean="0">
                <a:solidFill>
                  <a:schemeClr val="bg1"/>
                </a:solidFill>
                <a:latin typeface="Univers" pitchFamily="34" charset="0"/>
              </a:rPr>
            </a:br>
            <a:r>
              <a:rPr lang="en-US" sz="1000" smtClean="0">
                <a:solidFill>
                  <a:schemeClr val="bg1"/>
                </a:solidFill>
                <a:latin typeface="Univers" pitchFamily="34" charset="0"/>
              </a:rPr>
              <a:t>Union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1200" b="1" smtClean="0">
                <a:solidFill>
                  <a:srgbClr val="0C4B84"/>
                </a:solidFill>
                <a:latin typeface="Verdana" panose="020B0604030504040204" pitchFamily="34" charset="0"/>
              </a:rPr>
              <a:t> </a:t>
            </a:r>
            <a:endParaRPr lang="en-US" altLang="en-US" sz="2400" smtClean="0">
              <a:latin typeface="Verdana" panose="020B060403050404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1200" b="1" smtClean="0">
                <a:solidFill>
                  <a:srgbClr val="0C4B84"/>
                </a:solidFill>
                <a:latin typeface="Verdana" panose="020B0604030504040204" pitchFamily="34" charset="0"/>
              </a:rPr>
              <a:t> </a:t>
            </a:r>
            <a:endParaRPr lang="en-US" altLang="en-US" sz="2400" smtClean="0">
              <a:latin typeface="Verdana" panose="020B0604030504040204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1000" smtClean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endParaRPr lang="en-US" altLang="en-US" sz="2400" smtClean="0">
              <a:latin typeface="Verdana" panose="020B0604030504040204" pitchFamily="34" charset="0"/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728787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0506030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C3AFA-634B-4175-BCF2-F970C1C71C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28205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112838"/>
            <a:ext cx="1943100" cy="5132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112838"/>
            <a:ext cx="5678487" cy="5132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F9D24-024F-46EA-B2AA-2828CDBF43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01677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12838"/>
            <a:ext cx="7772400" cy="519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4213" y="1844675"/>
            <a:ext cx="7772400" cy="440055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423213666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36A07-F5ED-48D1-B893-215FC7D9DDD5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3CEE9-692F-4401-9898-000F80A34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52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0816E-A295-4EC5-8694-BFA70E20DE3F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D2C73-CA84-40FE-B004-7CC01592D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37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97CC1-DE89-47BC-8BBA-CAC7A85B3D82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39793-A4A8-4AEC-8491-7607E4F6B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0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7E7EC-B282-42EF-96DB-8C99E11CD76E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B2F40-1BE2-4FA7-9129-9023681E4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77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ABF9C-FE64-4859-A8E1-866C90F3A4F9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9DE91-4A77-4358-A753-CC73EA97C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632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2F27-AD87-4D9B-8944-581F2AE17977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1D1BE-1BF8-47A0-93E0-94BB4EB638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230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D3D97-50DE-4D4E-AB8C-EE22C60510BA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25529-AA1F-46F2-ACAE-745164CFF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02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E019-7248-46FD-8768-4D028B4C5B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709760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6D988-971C-47A5-ABF9-34D411DB4C7A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181EE-605F-472D-B3FB-D74E8A33B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031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1EC13-6BA5-44E4-AAE3-19250094366A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04A45-9134-483B-9F5A-4362EE467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6165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110B2-A6B6-4152-8672-413FFBB49D5A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43461-A07D-491A-A5D3-EAF834EFA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625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04BAB-14D3-41EF-B0DF-8BF39CA49927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1292B-7233-435A-8EEE-37204AC09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151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7BEA7-7EE7-4949-90FC-3EE3253DC5D9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7ACFE-9646-4B32-AA25-16C6AA4F2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703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7A72A-D0BC-478A-A799-C16C3E529172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C46EF-3468-4C7E-895C-E92DBB461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930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33D77-3F07-49BC-8A7E-543DE4A61FB6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9B8A4-A89D-4758-9AB7-6DFFE303D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760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AEA85-06B5-457B-9A4A-067442F8B16B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CB823-C437-43B2-8093-980E2CB1A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61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5DD41-D2C4-497D-8040-76DCAFFC4FAD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0A72A-39F2-4681-9961-0D56AD869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411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C1117-23E9-4D71-9123-3878DEC26031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25785-88EF-4F98-B224-D97C4ED45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37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0C81-9541-4820-942D-3849397C47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798821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70594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6B9FE-4EA0-41B1-9675-648B5D84C7CB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6A607-AEC5-4C38-9DA2-5999886DC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777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B2634-7A5A-4B53-8BA7-9AAFF6FD9529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65963-3DC3-4E57-97F0-8C9D084AA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978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15D-2B10-44C1-8713-9B71C67A118C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142DE-3057-4E9A-AEFE-15486E3C1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225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4A879-A23E-4E75-9C1F-4D48A12BA03D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CE2CF-6DB8-4881-9CC0-C5BBFE6C6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84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6935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2910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8618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8920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31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C8508-0EEA-4D63-A6EF-9CEBB75F18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5329960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11622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8829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2814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5521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2220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8458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141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049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91186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13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5EA5A-94F3-49A5-A4C3-51DACBC5DB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7069188"/>
      </p:ext>
    </p:extLst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65208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349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2978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0191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28027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21941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68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7259A-A5C2-4674-B586-16209EC2C1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243147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F41BC-CF71-4E82-B050-A135009144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41665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764D8-F1DF-41B5-8811-D0D69E9AC1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181073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4A78-7AB3-4627-983C-E949845F35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29893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68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112838"/>
            <a:ext cx="7772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844675"/>
            <a:ext cx="77724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5"/>
          <p:cNvSpPr>
            <a:spLocks noChangeArrowheads="1"/>
          </p:cNvSpPr>
          <p:nvPr/>
        </p:nvSpPr>
        <p:spPr bwMode="auto">
          <a:xfrm>
            <a:off x="1187450" y="6402388"/>
            <a:ext cx="1728788" cy="246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1000" dirty="0" smtClean="0">
                <a:solidFill>
                  <a:srgbClr val="0E438A"/>
                </a:solidFill>
                <a:latin typeface="Zurich BT"/>
                <a:cs typeface="Times New Roman" panose="02020603050405020304" pitchFamily="18" charset="0"/>
              </a:rPr>
              <a:t>Geneva, 19-21 July 2016</a:t>
            </a:r>
          </a:p>
        </p:txBody>
      </p:sp>
      <p:sp>
        <p:nvSpPr>
          <p:cNvPr id="1031" name="Line 74"/>
          <p:cNvSpPr>
            <a:spLocks noChangeShapeType="1"/>
          </p:cNvSpPr>
          <p:nvPr userDrawn="1"/>
        </p:nvSpPr>
        <p:spPr bwMode="auto">
          <a:xfrm flipH="1">
            <a:off x="395288" y="549275"/>
            <a:ext cx="4681537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381750"/>
            <a:ext cx="33972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000">
                <a:solidFill>
                  <a:srgbClr val="0E438A"/>
                </a:solidFill>
                <a:latin typeface="Zurich BT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705CA1DD-3C3C-4342-A4E2-D0C5C99624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3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0"/>
            <a:ext cx="104298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778" r:id="rId1"/>
    <p:sldLayoutId id="2147485779" r:id="rId2"/>
    <p:sldLayoutId id="2147485780" r:id="rId3"/>
    <p:sldLayoutId id="2147485781" r:id="rId4"/>
    <p:sldLayoutId id="2147485782" r:id="rId5"/>
    <p:sldLayoutId id="2147485783" r:id="rId6"/>
    <p:sldLayoutId id="2147485784" r:id="rId7"/>
    <p:sldLayoutId id="2147485785" r:id="rId8"/>
    <p:sldLayoutId id="2147485786" r:id="rId9"/>
    <p:sldLayoutId id="2147485787" r:id="rId10"/>
    <p:sldLayoutId id="2147485788" r:id="rId11"/>
    <p:sldLayoutId id="2147485789" r:id="rId12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anose="05000000000000000000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anose="05000000000000000000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anose="05000000000000000000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anose="020B0604030504040204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anose="020B0604030504040204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747DAED-0555-4F33-97D7-9A7F9A6DEA7D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1F4646-FD74-47C3-9C14-158109166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6" r:id="rId1"/>
    <p:sldLayoutId id="2147485767" r:id="rId2"/>
    <p:sldLayoutId id="2147485768" r:id="rId3"/>
    <p:sldLayoutId id="2147485769" r:id="rId4"/>
    <p:sldLayoutId id="2147485770" r:id="rId5"/>
    <p:sldLayoutId id="2147485771" r:id="rId6"/>
    <p:sldLayoutId id="2147485772" r:id="rId7"/>
    <p:sldLayoutId id="2147485773" r:id="rId8"/>
    <p:sldLayoutId id="2147485774" r:id="rId9"/>
    <p:sldLayoutId id="2147485775" r:id="rId10"/>
    <p:sldLayoutId id="214748577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90" r:id="rId1"/>
    <p:sldLayoutId id="2147485791" r:id="rId2"/>
    <p:sldLayoutId id="2147485792" r:id="rId3"/>
    <p:sldLayoutId id="2147485793" r:id="rId4"/>
    <p:sldLayoutId id="2147485794" r:id="rId5"/>
    <p:sldLayoutId id="2147485795" r:id="rId6"/>
    <p:sldLayoutId id="2147485777" r:id="rId7"/>
    <p:sldLayoutId id="2147485796" r:id="rId8"/>
    <p:sldLayoutId id="2147485797" r:id="rId9"/>
    <p:sldLayoutId id="2147485798" r:id="rId10"/>
    <p:sldLayoutId id="214748579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7/31/2019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1202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01" r:id="rId1"/>
    <p:sldLayoutId id="2147485802" r:id="rId2"/>
    <p:sldLayoutId id="2147485803" r:id="rId3"/>
    <p:sldLayoutId id="2147485804" r:id="rId4"/>
    <p:sldLayoutId id="2147485805" r:id="rId5"/>
    <p:sldLayoutId id="2147485806" r:id="rId6"/>
    <p:sldLayoutId id="2147485807" r:id="rId7"/>
    <p:sldLayoutId id="2147485808" r:id="rId8"/>
    <p:sldLayoutId id="2147485809" r:id="rId9"/>
    <p:sldLayoutId id="2147485810" r:id="rId10"/>
    <p:sldLayoutId id="214748581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7/31/2019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736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13" r:id="rId1"/>
    <p:sldLayoutId id="2147485814" r:id="rId2"/>
    <p:sldLayoutId id="2147485815" r:id="rId3"/>
    <p:sldLayoutId id="2147485816" r:id="rId4"/>
    <p:sldLayoutId id="2147485817" r:id="rId5"/>
    <p:sldLayoutId id="2147485818" r:id="rId6"/>
    <p:sldLayoutId id="2147485819" r:id="rId7"/>
    <p:sldLayoutId id="2147485820" r:id="rId8"/>
    <p:sldLayoutId id="2147485821" r:id="rId9"/>
    <p:sldLayoutId id="2147485822" r:id="rId10"/>
    <p:sldLayoutId id="214748582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en/ITU-T/focusgroups/dfs/Pages/default.aspx" TargetMode="External"/><Relationship Id="rId2" Type="http://schemas.openxmlformats.org/officeDocument/2006/relationships/hyperlink" Target="https://www.itu.int/en/ITU-T/focusgroups/dfc/Pages/default.aspx" TargetMode="External"/><Relationship Id="rId1" Type="http://schemas.openxmlformats.org/officeDocument/2006/relationships/slideLayout" Target="../slideLayouts/slideLayout4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nne.rita.ssemboga@itu.int" TargetMode="External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23156" y="949999"/>
            <a:ext cx="9144001" cy="2369880"/>
          </a:xfrm>
        </p:spPr>
        <p:txBody>
          <a:bodyPr/>
          <a:lstStyle/>
          <a:p>
            <a:r>
              <a:rPr lang="en-GB" altLang="en-US" sz="2400" dirty="0" smtClean="0"/>
              <a:t/>
            </a:r>
            <a:br>
              <a:rPr lang="en-GB" altLang="en-US" sz="2400" dirty="0" smtClean="0"/>
            </a:br>
            <a:r>
              <a:rPr lang="en-US" altLang="en-US" sz="2800" dirty="0" smtClean="0"/>
              <a:t>ITU </a:t>
            </a:r>
            <a:r>
              <a:rPr lang="en-US" altLang="en-US" sz="2800" dirty="0"/>
              <a:t>Digital Consumer Forum </a:t>
            </a:r>
            <a:r>
              <a:rPr lang="en-US" altLang="en-US" sz="2800" dirty="0" smtClean="0"/>
              <a:t>2019</a:t>
            </a:r>
            <a:br>
              <a:rPr lang="en-US" altLang="en-US" sz="2800" dirty="0" smtClean="0"/>
            </a:b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/>
              <a:t> </a:t>
            </a:r>
            <a:r>
              <a:rPr lang="en-US" altLang="en-US" sz="2000" dirty="0" smtClean="0"/>
              <a:t>WORKSHOP ON CONSUMER PROTECTION FOR DFS SERVICES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fr-FR" altLang="en-US" sz="2000" dirty="0" smtClean="0"/>
              <a:t>31 </a:t>
            </a:r>
            <a:r>
              <a:rPr lang="fr-FR" altLang="en-US" sz="2000" dirty="0"/>
              <a:t>JULY, 2019 </a:t>
            </a:r>
            <a:r>
              <a:rPr lang="en-US" altLang="en-US" sz="2000" b="0" dirty="0" smtClean="0">
                <a:solidFill>
                  <a:schemeClr val="tx2"/>
                </a:solidFill>
                <a:cs typeface="Arial" panose="020B0604020202020204" pitchFamily="34" charset="0"/>
              </a:rPr>
              <a:t/>
            </a:r>
            <a:br>
              <a:rPr lang="en-US" altLang="en-US" sz="2000" b="0" dirty="0" smtClean="0">
                <a:solidFill>
                  <a:schemeClr val="tx2"/>
                </a:solidFill>
                <a:cs typeface="Arial" panose="020B0604020202020204" pitchFamily="34" charset="0"/>
              </a:rPr>
            </a:br>
            <a:r>
              <a:rPr lang="en-US" altLang="en-US" sz="2000" b="0" dirty="0" smtClean="0">
                <a:solidFill>
                  <a:schemeClr val="tx2"/>
                </a:solidFill>
                <a:cs typeface="Arial" panose="020B0604020202020204" pitchFamily="34" charset="0"/>
              </a:rPr>
              <a:t>Mbabane, </a:t>
            </a:r>
            <a:r>
              <a:rPr lang="en-US" altLang="en-US" sz="2000" b="0" dirty="0" err="1" smtClean="0">
                <a:solidFill>
                  <a:schemeClr val="tx2"/>
                </a:solidFill>
                <a:cs typeface="Arial" panose="020B0604020202020204" pitchFamily="34" charset="0"/>
              </a:rPr>
              <a:t>Eswatini</a:t>
            </a:r>
            <a:endParaRPr lang="en-US" altLang="en-US" sz="2000" b="0" dirty="0" smtClean="0"/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323850" y="3504159"/>
            <a:ext cx="8796995" cy="2445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E438A"/>
              </a:buClr>
              <a:buSzPct val="110000"/>
              <a:buFont typeface="Wingdings" panose="05000000000000000000" pitchFamily="2" charset="2"/>
              <a:buChar char="§"/>
              <a:defRPr sz="3200">
                <a:solidFill>
                  <a:srgbClr val="5C5C5C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Ø"/>
              <a:defRPr sz="2800">
                <a:solidFill>
                  <a:srgbClr val="5C5C5C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§"/>
              <a:defRPr sz="2400">
                <a:solidFill>
                  <a:srgbClr val="5C5C5C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b="1" dirty="0">
              <a:solidFill>
                <a:schemeClr val="tx1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C00000"/>
                </a:solidFill>
              </a:rPr>
              <a:t>Introduction and </a:t>
            </a:r>
            <a:r>
              <a:rPr lang="en-GB" altLang="en-US" b="1" dirty="0" smtClean="0">
                <a:solidFill>
                  <a:srgbClr val="C00000"/>
                </a:solidFill>
              </a:rPr>
              <a:t>objectives </a:t>
            </a:r>
            <a:r>
              <a:rPr lang="en-GB" altLang="en-US" b="1" dirty="0">
                <a:solidFill>
                  <a:srgbClr val="C00000"/>
                </a:solidFill>
              </a:rPr>
              <a:t>of the workshop</a:t>
            </a:r>
            <a:endParaRPr lang="en-GB" altLang="en-US" sz="1800" b="1" dirty="0">
              <a:solidFill>
                <a:srgbClr val="C00000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 dirty="0">
              <a:solidFill>
                <a:schemeClr val="tx1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 dirty="0">
              <a:solidFill>
                <a:schemeClr val="tx1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solidFill>
                  <a:schemeClr val="tx1"/>
                </a:solidFill>
              </a:rPr>
              <a:t>Anne Rita </a:t>
            </a:r>
            <a:r>
              <a:rPr lang="en-GB" altLang="en-US" sz="1800" dirty="0" smtClean="0">
                <a:solidFill>
                  <a:schemeClr val="tx1"/>
                </a:solidFill>
              </a:rPr>
              <a:t>Ssemboga</a:t>
            </a:r>
            <a:endParaRPr lang="en-GB" altLang="en-US" sz="1800" dirty="0">
              <a:solidFill>
                <a:schemeClr val="tx1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solidFill>
                  <a:schemeClr val="tx1"/>
                </a:solidFill>
              </a:rPr>
              <a:t>Program Officer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solidFill>
                  <a:schemeClr val="tx1"/>
                </a:solidFill>
              </a:rPr>
              <a:t>Regional Office for Africa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 smtClean="0">
                <a:solidFill>
                  <a:schemeClr val="tx1"/>
                </a:solidFill>
              </a:rPr>
              <a:t>Telecommunication </a:t>
            </a:r>
            <a:r>
              <a:rPr lang="en-GB" altLang="en-US" sz="1800" dirty="0">
                <a:solidFill>
                  <a:schemeClr val="tx1"/>
                </a:solidFill>
              </a:rPr>
              <a:t>Development Bureau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solidFill>
                  <a:schemeClr val="tx1"/>
                </a:solidFill>
              </a:rPr>
              <a:t>International Telecommunication Union</a:t>
            </a:r>
          </a:p>
        </p:txBody>
      </p:sp>
      <p:pic>
        <p:nvPicPr>
          <p:cNvPr id="2867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563" y="114300"/>
            <a:ext cx="719137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100392" cy="597954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Introduction</a:t>
            </a:r>
            <a:endParaRPr lang="en-US" sz="40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8622" y="2565312"/>
            <a:ext cx="5945378" cy="45300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6853" y="597955"/>
            <a:ext cx="889248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potential of the digital economy continues to </a:t>
            </a:r>
            <a:r>
              <a:rPr lang="en-US" sz="2800" dirty="0" smtClean="0"/>
              <a:t>grow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51% of population on line equivalent to  billion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More that 5.2 billion </a:t>
            </a:r>
            <a:r>
              <a:rPr lang="en-US" sz="2200" dirty="0"/>
              <a:t>active mobile broadband subscriptions worldwide at the end of </a:t>
            </a:r>
            <a:r>
              <a:rPr lang="en-US" sz="2200" dirty="0" smtClean="0"/>
              <a:t>2018;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In 2017, the mobile industry was estimated to contribute 3.6 trillion equivalent to 4.5% of global GDP- (GSMA)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516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52536" y="0"/>
            <a:ext cx="9577064" cy="666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70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Objectives of the Forum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68761"/>
            <a:ext cx="7886700" cy="43204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Share experiences and improve knowledge </a:t>
            </a:r>
            <a:r>
              <a:rPr lang="en-US" sz="2800" dirty="0"/>
              <a:t>on requirements for </a:t>
            </a:r>
            <a:r>
              <a:rPr lang="en-US" sz="2800" dirty="0" smtClean="0"/>
              <a:t>consumer protection in DFS</a:t>
            </a:r>
          </a:p>
          <a:p>
            <a:r>
              <a:rPr lang="en-US" sz="2800" dirty="0" smtClean="0"/>
              <a:t>improved </a:t>
            </a:r>
            <a:r>
              <a:rPr lang="en-US" sz="2800" dirty="0"/>
              <a:t>collaboration </a:t>
            </a:r>
            <a:r>
              <a:rPr lang="en-US" sz="2800" dirty="0" smtClean="0"/>
              <a:t>and identify critical </a:t>
            </a:r>
            <a:r>
              <a:rPr lang="en-US" sz="2800" dirty="0"/>
              <a:t>areas for policy and regulatory </a:t>
            </a:r>
            <a:r>
              <a:rPr lang="en-US" sz="2800" dirty="0" smtClean="0"/>
              <a:t>harmonization- </a:t>
            </a:r>
          </a:p>
          <a:p>
            <a:r>
              <a:rPr lang="en-US" sz="2800" dirty="0" smtClean="0"/>
              <a:t>Strengthened </a:t>
            </a:r>
            <a:r>
              <a:rPr lang="en-US" sz="2800" dirty="0"/>
              <a:t>relations  and collaboration between national  consumer associations, regional, international organizations and entities involved in consumer protection and use of digital services in Africa 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651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Outcome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440" y="1268760"/>
            <a:ext cx="7886700" cy="4351338"/>
          </a:xfrm>
        </p:spPr>
        <p:txBody>
          <a:bodyPr/>
          <a:lstStyle/>
          <a:p>
            <a:r>
              <a:rPr lang="en-US" sz="2800" dirty="0" smtClean="0"/>
              <a:t>Recommendation on </a:t>
            </a:r>
            <a:r>
              <a:rPr lang="en-US" sz="2800" dirty="0"/>
              <a:t>national &amp; regional regulatory consumer framework </a:t>
            </a:r>
            <a:r>
              <a:rPr lang="en-US" sz="2800" dirty="0" smtClean="0"/>
              <a:t>for DFS</a:t>
            </a:r>
          </a:p>
          <a:p>
            <a:r>
              <a:rPr lang="en-US" sz="2800" dirty="0" smtClean="0"/>
              <a:t> Identify areas for harmonization and collaboration  on approaches for consumer protection in respect to DFS</a:t>
            </a:r>
          </a:p>
          <a:p>
            <a:pPr lvl="1"/>
            <a:r>
              <a:rPr lang="en-US" sz="2800" dirty="0" smtClean="0"/>
              <a:t>National frameworks</a:t>
            </a:r>
          </a:p>
          <a:p>
            <a:pPr lvl="1"/>
            <a:r>
              <a:rPr lang="en-US" sz="2800" dirty="0" smtClean="0"/>
              <a:t>Regional Frameworks</a:t>
            </a:r>
          </a:p>
          <a:p>
            <a:pPr marL="342900" lvl="1" indent="0">
              <a:buNone/>
            </a:pPr>
            <a:endParaRPr lang="en-US" sz="28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87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692696"/>
          </a:xfrm>
        </p:spPr>
        <p:txBody>
          <a:bodyPr/>
          <a:lstStyle/>
          <a:p>
            <a:r>
              <a:rPr lang="en-US" b="1" dirty="0" smtClean="0"/>
              <a:t>References / Information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92697"/>
            <a:ext cx="7886700" cy="57606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Focus Group on Digital Currency including Digital Fiat </a:t>
            </a:r>
            <a:r>
              <a:rPr lang="en-US" sz="2000" b="1" dirty="0" smtClean="0">
                <a:solidFill>
                  <a:srgbClr val="FF0000"/>
                </a:solidFill>
              </a:rPr>
              <a:t>Currency</a:t>
            </a:r>
          </a:p>
          <a:p>
            <a:r>
              <a:rPr lang="en-US" sz="2000" dirty="0"/>
              <a:t>The main objectives of the Focus Group are:</a:t>
            </a:r>
          </a:p>
          <a:p>
            <a:r>
              <a:rPr lang="en-US" sz="2000" dirty="0"/>
              <a:t>Study the economic benefit and impact of introducing DFC over mobile money;</a:t>
            </a:r>
          </a:p>
          <a:p>
            <a:r>
              <a:rPr lang="en-US" sz="2000" dirty="0"/>
              <a:t>Investigate the ecosystem of digital fiat currency implementation for financial inclusion;</a:t>
            </a:r>
          </a:p>
          <a:p>
            <a:r>
              <a:rPr lang="en-US" sz="2000" dirty="0"/>
              <a:t>Map the functional network reference architecture and process components required to implement digital fiat currency and integration with existing payment systems for interoperability;</a:t>
            </a:r>
          </a:p>
          <a:p>
            <a:r>
              <a:rPr lang="en-US" sz="2000" dirty="0"/>
              <a:t>Identify use cases, requirements and applications of digital fiat currency;</a:t>
            </a:r>
          </a:p>
          <a:p>
            <a:r>
              <a:rPr lang="en-US" sz="2000" dirty="0"/>
              <a:t>Develop better understanding of the security, regulatory implications, consumer protection, fraud prevention and counterfeiting issues of DFS and how can digital fiat currency can address these concerns;</a:t>
            </a:r>
          </a:p>
          <a:p>
            <a:r>
              <a:rPr lang="en-US" sz="2000" dirty="0"/>
              <a:t>Identify critical sovereign security, transparency and verifiability of DFC technology and provide guidelines towards the escrow of critical software and hardware components to ensure trust and verifiability; and</a:t>
            </a:r>
          </a:p>
          <a:p>
            <a:r>
              <a:rPr lang="en-US" sz="2000" dirty="0"/>
              <a:t>Identify new areas for standardization in ITU-T study groups.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61645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96753"/>
            <a:ext cx="7886700" cy="498021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Focus Group </a:t>
            </a:r>
            <a:r>
              <a:rPr lang="en-US" sz="2400" b="1" dirty="0"/>
              <a:t>on Digital Currency including Digital Fiat Currency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dirty="0"/>
              <a:t>Focus Group </a:t>
            </a:r>
            <a:r>
              <a:rPr lang="en-US" sz="2400" dirty="0" smtClean="0"/>
              <a:t>is an open </a:t>
            </a:r>
            <a:r>
              <a:rPr lang="en-US" sz="2400" dirty="0"/>
              <a:t>platform for digital financial services stakeholders – </a:t>
            </a:r>
            <a:r>
              <a:rPr lang="en-US" sz="2100" dirty="0" smtClean="0"/>
              <a:t>such </a:t>
            </a:r>
            <a:r>
              <a:rPr lang="en-US" sz="2100" dirty="0"/>
              <a:t>as telecom regulators; financial services regulators; digital financial services providers, payment platform providers; mobile network operators; international organizations, </a:t>
            </a:r>
            <a:r>
              <a:rPr lang="en-US" sz="2100" dirty="0" err="1"/>
              <a:t>Fintechs</a:t>
            </a:r>
            <a:r>
              <a:rPr lang="en-US" sz="2100" dirty="0"/>
              <a:t> and industry forums – to share knowledge and lessons learned in the field to achieve the objectives mentioned </a:t>
            </a:r>
            <a:r>
              <a:rPr lang="en-US" sz="2100" dirty="0" smtClean="0"/>
              <a:t>above</a:t>
            </a:r>
          </a:p>
          <a:p>
            <a:pPr marL="342900" lvl="1" indent="0">
              <a:buNone/>
            </a:pP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www.itu.int/en/ITU-T/focusgroups/dfc/Pages/default.aspx</a:t>
            </a:r>
            <a:endParaRPr lang="en-US" sz="2400" dirty="0" smtClean="0"/>
          </a:p>
          <a:p>
            <a:r>
              <a:rPr lang="en-US" sz="2700" dirty="0" smtClean="0"/>
              <a:t>Concluded Focus Group on Digital Financial Services</a:t>
            </a:r>
          </a:p>
          <a:p>
            <a:pPr lvl="1"/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www.itu.int/en/ITU-T/focusgroups/dfs/Pages/default.aspx</a:t>
            </a:r>
            <a:endParaRPr lang="en-US" sz="2400" dirty="0" smtClean="0"/>
          </a:p>
          <a:p>
            <a:endParaRPr lang="en-US" sz="2700" dirty="0" smtClean="0"/>
          </a:p>
          <a:p>
            <a:pPr marL="3429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7042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Thank you and Good Luck</a:t>
            </a:r>
          </a:p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>
                <a:hlinkClick r:id="rId2"/>
              </a:rPr>
              <a:t>anne.rita.ssemboga@itu.int</a:t>
            </a:r>
            <a:endParaRPr lang="en-US" sz="4000" dirty="0" smtClean="0"/>
          </a:p>
          <a:p>
            <a:pPr marL="0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64911692"/>
      </p:ext>
    </p:extLst>
  </p:cSld>
  <p:clrMapOvr>
    <a:masterClrMapping/>
  </p:clrMapOvr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23754</TotalTime>
  <Words>402</Words>
  <Application>Microsoft Office PowerPoint</Application>
  <PresentationFormat>On-screen Show (4:3)</PresentationFormat>
  <Paragraphs>46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Univers</vt:lpstr>
      <vt:lpstr>Zurich BT</vt:lpstr>
      <vt:lpstr>Arial</vt:lpstr>
      <vt:lpstr>Calibri</vt:lpstr>
      <vt:lpstr>Calibri Light</vt:lpstr>
      <vt:lpstr>Times New Roman</vt:lpstr>
      <vt:lpstr>Verdana</vt:lpstr>
      <vt:lpstr>Wingdings</vt:lpstr>
      <vt:lpstr>ITU-e</vt:lpstr>
      <vt:lpstr>1_Custom Design</vt:lpstr>
      <vt:lpstr>Custom Design</vt:lpstr>
      <vt:lpstr>Office Theme</vt:lpstr>
      <vt:lpstr>1_Office Theme</vt:lpstr>
      <vt:lpstr> ITU Digital Consumer Forum 2019   WORKSHOP ON CONSUMER PROTECTION FOR DFS SERVICES 31 JULY, 2019  Mbabane, Eswatini</vt:lpstr>
      <vt:lpstr>Introduction</vt:lpstr>
      <vt:lpstr>PowerPoint Presentation</vt:lpstr>
      <vt:lpstr>Objectives of the Forum</vt:lpstr>
      <vt:lpstr> Outcome </vt:lpstr>
      <vt:lpstr>References / Information </vt:lpstr>
      <vt:lpstr>References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Teltscher, Susan</dc:creator>
  <cp:lastModifiedBy>Ssemboga, Anne Rita</cp:lastModifiedBy>
  <cp:revision>1011</cp:revision>
  <cp:lastPrinted>2001-11-25T13:41:09Z</cp:lastPrinted>
  <dcterms:created xsi:type="dcterms:W3CDTF">2006-05-30T12:53:59Z</dcterms:created>
  <dcterms:modified xsi:type="dcterms:W3CDTF">2019-07-31T06:42:41Z</dcterms:modified>
</cp:coreProperties>
</file>